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Average"/>
      <p:regular r:id="rId18"/>
    </p:embeddedFont>
    <p:embeddedFont>
      <p:font typeface="Oswald"/>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swald-regular.fntdata"/><Relationship Id="rId6" Type="http://schemas.openxmlformats.org/officeDocument/2006/relationships/slide" Target="slides/slide1.xml"/><Relationship Id="rId18"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6d324ea24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6d324ea24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c899e9a44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c899e9a44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6d324ea2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6d324ea2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899e9a44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c899e9a44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899e9a44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899e9a44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1"/>
                </a:solidFill>
                <a:latin typeface="Average"/>
                <a:ea typeface="Average"/>
                <a:cs typeface="Average"/>
                <a:sym typeface="Average"/>
              </a:rPr>
              <a:t>We don't use power tools/have little knowledge about how to use them.  One-Key was confusing to look at and didn't fit the average weekend project user-MATT</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c899e9a44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c899e9a44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c02ae5c61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c02ae5c61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problem more concise, why does existing app suck</a:t>
            </a:r>
            <a:endParaRPr/>
          </a:p>
          <a:p>
            <a:pPr indent="0" lvl="0" marL="0" rtl="0" algn="l">
              <a:spcBef>
                <a:spcPts val="0"/>
              </a:spcBef>
              <a:spcAft>
                <a:spcPts val="0"/>
              </a:spcAft>
              <a:buNone/>
            </a:pPr>
            <a:r>
              <a:rPr lang="en"/>
              <a:t>At home users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c8a7a4333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c8a7a4333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02ae5c61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c02ae5c61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02ae5c61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c02ae5c61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88fc8452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c88fc8452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E101A"/>
                </a:solidFill>
              </a:rPr>
              <a:t>Their target market is geared toward construction companies, contractors, and professionals. They sponsor industry events advertise in trade publications and establish relationships with construction company supply stores. It is time that Milwaukee puts more energy into appealing to at-home users.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899e9a444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899e9a444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6.png"/><Relationship Id="rId8"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0000"/>
        </a:solidFill>
      </p:bgPr>
    </p:bg>
    <p:spTree>
      <p:nvGrpSpPr>
        <p:cNvPr id="58" name="Shape 58"/>
        <p:cNvGrpSpPr/>
        <p:nvPr/>
      </p:nvGrpSpPr>
      <p:grpSpPr>
        <a:xfrm>
          <a:off x="0" y="0"/>
          <a:ext cx="0" cy="0"/>
          <a:chOff x="0" y="0"/>
          <a:chExt cx="0" cy="0"/>
        </a:xfrm>
      </p:grpSpPr>
      <p:sp>
        <p:nvSpPr>
          <p:cNvPr id="59" name="Google Shape;59;p13"/>
          <p:cNvSpPr txBox="1"/>
          <p:nvPr/>
        </p:nvSpPr>
        <p:spPr>
          <a:xfrm>
            <a:off x="3283650" y="2217650"/>
            <a:ext cx="2576700" cy="90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dk1"/>
                </a:solidFill>
                <a:latin typeface="Oswald"/>
                <a:ea typeface="Oswald"/>
                <a:cs typeface="Oswald"/>
                <a:sym typeface="Oswald"/>
              </a:rPr>
              <a:t>One2Key</a:t>
            </a:r>
            <a:endParaRPr sz="4200">
              <a:solidFill>
                <a:schemeClr val="dk1"/>
              </a:solidFill>
              <a:latin typeface="Oswald"/>
              <a:ea typeface="Oswald"/>
              <a:cs typeface="Oswald"/>
              <a:sym typeface="Oswald"/>
            </a:endParaRPr>
          </a:p>
        </p:txBody>
      </p:sp>
      <p:sp>
        <p:nvSpPr>
          <p:cNvPr id="60" name="Google Shape;60;p13"/>
          <p:cNvSpPr txBox="1"/>
          <p:nvPr/>
        </p:nvSpPr>
        <p:spPr>
          <a:xfrm>
            <a:off x="1709625" y="4078650"/>
            <a:ext cx="5995800" cy="73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Oswald"/>
                <a:ea typeface="Oswald"/>
                <a:cs typeface="Oswald"/>
                <a:sym typeface="Oswald"/>
              </a:rPr>
              <a:t>“It’s as easy as one, two, key”</a:t>
            </a:r>
            <a:endParaRPr sz="3200">
              <a:solidFill>
                <a:schemeClr val="dk1"/>
              </a:solidFill>
              <a:latin typeface="Oswald"/>
              <a:ea typeface="Oswald"/>
              <a:cs typeface="Oswald"/>
              <a:sym typeface="Oswald"/>
            </a:endParaRPr>
          </a:p>
        </p:txBody>
      </p:sp>
      <p:sp>
        <p:nvSpPr>
          <p:cNvPr id="61" name="Google Shape;61;p13"/>
          <p:cNvSpPr txBox="1"/>
          <p:nvPr/>
        </p:nvSpPr>
        <p:spPr>
          <a:xfrm>
            <a:off x="3882000" y="2364175"/>
            <a:ext cx="1380000" cy="96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0">
                <a:solidFill>
                  <a:schemeClr val="dk1"/>
                </a:solidFill>
                <a:latin typeface="Average"/>
                <a:ea typeface="Average"/>
                <a:cs typeface="Average"/>
                <a:sym typeface="Average"/>
              </a:rPr>
              <a:t>…</a:t>
            </a:r>
            <a:endParaRPr sz="10000">
              <a:solidFill>
                <a:schemeClr val="dk1"/>
              </a:solidFill>
              <a:latin typeface="Average"/>
              <a:ea typeface="Average"/>
              <a:cs typeface="Average"/>
              <a:sym typeface="Average"/>
            </a:endParaRPr>
          </a:p>
        </p:txBody>
      </p:sp>
      <p:pic>
        <p:nvPicPr>
          <p:cNvPr id="62" name="Google Shape;62;p13"/>
          <p:cNvPicPr preferRelativeResize="0"/>
          <p:nvPr/>
        </p:nvPicPr>
        <p:blipFill>
          <a:blip r:embed="rId3">
            <a:alphaModFix/>
          </a:blip>
          <a:stretch>
            <a:fillRect/>
          </a:stretch>
        </p:blipFill>
        <p:spPr>
          <a:xfrm>
            <a:off x="2970400" y="-259750"/>
            <a:ext cx="3203200" cy="3203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0000"/>
        </a:solidFill>
      </p:bgPr>
    </p:bg>
    <p:spTree>
      <p:nvGrpSpPr>
        <p:cNvPr id="163" name="Shape 163"/>
        <p:cNvGrpSpPr/>
        <p:nvPr/>
      </p:nvGrpSpPr>
      <p:grpSpPr>
        <a:xfrm>
          <a:off x="0" y="0"/>
          <a:ext cx="0" cy="0"/>
          <a:chOff x="0" y="0"/>
          <a:chExt cx="0" cy="0"/>
        </a:xfrm>
      </p:grpSpPr>
      <p:sp>
        <p:nvSpPr>
          <p:cNvPr id="164" name="Google Shape;16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Expenses </a:t>
            </a:r>
            <a:endParaRPr/>
          </a:p>
        </p:txBody>
      </p:sp>
      <p:sp>
        <p:nvSpPr>
          <p:cNvPr id="165" name="Google Shape;165;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 simple app costs $50,000 to $80,000 to create according to </a:t>
            </a:r>
            <a:r>
              <a:rPr lang="en">
                <a:solidFill>
                  <a:schemeClr val="dk1"/>
                </a:solidFill>
              </a:rPr>
              <a:t>various</a:t>
            </a:r>
            <a:r>
              <a:rPr lang="en">
                <a:solidFill>
                  <a:schemeClr val="dk1"/>
                </a:solidFill>
              </a:rPr>
              <a:t> websites.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yearly costs of updating the app are found to be 20% of the start up cost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Ex. app costs 50,000 to start up, 10,000 will be paid yearly, for all updates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Too expensive!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We found a cheaper alternative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App developers charge any where from $41-$54 an hour, hiring one for the average time to create an app (16 weeks) will cost an estimated amount of $30,000</a:t>
            </a:r>
            <a:endParaRPr>
              <a:solidFill>
                <a:schemeClr val="dk1"/>
              </a:solidFill>
            </a:endParaRPr>
          </a:p>
          <a:p>
            <a:pPr indent="-307975" lvl="2" marL="1371600" rtl="0" algn="l">
              <a:spcBef>
                <a:spcPts val="0"/>
              </a:spcBef>
              <a:spcAft>
                <a:spcPts val="0"/>
              </a:spcAft>
              <a:buClr>
                <a:schemeClr val="dk1"/>
              </a:buClr>
              <a:buSzPts val="1250"/>
              <a:buChar char="■"/>
            </a:pPr>
            <a:r>
              <a:rPr lang="en" sz="1250">
                <a:solidFill>
                  <a:schemeClr val="dk1"/>
                </a:solidFill>
              </a:rPr>
              <a:t>16 weeks x 5 days a week worked= 80 days x 8 Hrs a day= 640 hours x $47  Avg. hourly rate = $30,080</a:t>
            </a:r>
            <a:endParaRPr sz="125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Same thing can be done to find the lower cost of app updates </a:t>
            </a:r>
            <a:endParaRPr>
              <a:solidFill>
                <a:schemeClr val="dk1"/>
              </a:solidFill>
            </a:endParaRPr>
          </a:p>
        </p:txBody>
      </p:sp>
      <p:pic>
        <p:nvPicPr>
          <p:cNvPr id="166" name="Google Shape;166;p22"/>
          <p:cNvPicPr preferRelativeResize="0"/>
          <p:nvPr/>
        </p:nvPicPr>
        <p:blipFill>
          <a:blip r:embed="rId3">
            <a:alphaModFix/>
          </a:blip>
          <a:stretch>
            <a:fillRect/>
          </a:stretch>
        </p:blipFill>
        <p:spPr>
          <a:xfrm>
            <a:off x="7213251" y="-370724"/>
            <a:ext cx="1776276" cy="1776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170" name="Shape 170"/>
        <p:cNvGrpSpPr/>
        <p:nvPr/>
      </p:nvGrpSpPr>
      <p:grpSpPr>
        <a:xfrm>
          <a:off x="0" y="0"/>
          <a:ext cx="0" cy="0"/>
          <a:chOff x="0" y="0"/>
          <a:chExt cx="0" cy="0"/>
        </a:xfrm>
      </p:grpSpPr>
      <p:sp>
        <p:nvSpPr>
          <p:cNvPr id="171" name="Google Shape;17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Distribution, awareness and sales</a:t>
            </a:r>
            <a:endParaRPr/>
          </a:p>
        </p:txBody>
      </p:sp>
      <p:sp>
        <p:nvSpPr>
          <p:cNvPr id="172" name="Google Shape;172;p23"/>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Our app can be found like any other app, it will be released on all mobile app stores.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apple app store, google play, etc. </a:t>
            </a:r>
            <a:endParaRPr>
              <a:solidFill>
                <a:schemeClr val="dk1"/>
              </a:solidFill>
            </a:endParaRPr>
          </a:p>
          <a:p>
            <a:pPr indent="0" lvl="0" marL="0" rtl="0" algn="l">
              <a:spcBef>
                <a:spcPts val="1200"/>
              </a:spcBef>
              <a:spcAft>
                <a:spcPts val="0"/>
              </a:spcAft>
              <a:buNone/>
            </a:pPr>
            <a:r>
              <a:t/>
            </a:r>
            <a:endParaRPr sz="400">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A</a:t>
            </a:r>
            <a:r>
              <a:rPr lang="en">
                <a:solidFill>
                  <a:schemeClr val="dk1"/>
                </a:solidFill>
              </a:rPr>
              <a:t>im to create great user experience and </a:t>
            </a:r>
            <a:r>
              <a:rPr lang="en">
                <a:solidFill>
                  <a:schemeClr val="dk1"/>
                </a:solidFill>
              </a:rPr>
              <a:t>customer</a:t>
            </a:r>
            <a:r>
              <a:rPr lang="en">
                <a:solidFill>
                  <a:schemeClr val="dk1"/>
                </a:solidFill>
              </a:rPr>
              <a:t> support services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This encourages word of mouth. Which increases the chances of free promotion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Revenue</a:t>
            </a:r>
            <a:r>
              <a:rPr lang="en">
                <a:solidFill>
                  <a:schemeClr val="dk1"/>
                </a:solidFill>
              </a:rPr>
              <a:t>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revenue </a:t>
            </a:r>
            <a:r>
              <a:rPr lang="en">
                <a:solidFill>
                  <a:schemeClr val="dk1"/>
                </a:solidFill>
              </a:rPr>
              <a:t>won't </a:t>
            </a:r>
            <a:r>
              <a:rPr lang="en">
                <a:solidFill>
                  <a:schemeClr val="dk1"/>
                </a:solidFill>
              </a:rPr>
              <a:t>come from the app, but from customer satisfaction that this app </a:t>
            </a:r>
            <a:r>
              <a:rPr lang="en">
                <a:solidFill>
                  <a:schemeClr val="dk1"/>
                </a:solidFill>
              </a:rPr>
              <a:t>will create.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 growth in customer satisfaction, equals a growth in tool sales.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Satisfaction creates loyal customers that will continue                                                                          to buy from the company, increasing revenue.</a:t>
            </a:r>
            <a:endParaRPr>
              <a:solidFill>
                <a:schemeClr val="dk1"/>
              </a:solidFill>
            </a:endParaRPr>
          </a:p>
        </p:txBody>
      </p:sp>
      <p:pic>
        <p:nvPicPr>
          <p:cNvPr id="173" name="Google Shape;173;p23"/>
          <p:cNvPicPr preferRelativeResize="0"/>
          <p:nvPr/>
        </p:nvPicPr>
        <p:blipFill>
          <a:blip r:embed="rId3">
            <a:alphaModFix/>
          </a:blip>
          <a:stretch>
            <a:fillRect/>
          </a:stretch>
        </p:blipFill>
        <p:spPr>
          <a:xfrm>
            <a:off x="7213251" y="-370724"/>
            <a:ext cx="1776276" cy="1776276"/>
          </a:xfrm>
          <a:prstGeom prst="rect">
            <a:avLst/>
          </a:prstGeom>
          <a:noFill/>
          <a:ln>
            <a:noFill/>
          </a:ln>
        </p:spPr>
      </p:pic>
      <p:pic>
        <p:nvPicPr>
          <p:cNvPr id="174" name="Google Shape;174;p23"/>
          <p:cNvPicPr preferRelativeResize="0"/>
          <p:nvPr/>
        </p:nvPicPr>
        <p:blipFill>
          <a:blip r:embed="rId4">
            <a:alphaModFix/>
          </a:blip>
          <a:stretch>
            <a:fillRect/>
          </a:stretch>
        </p:blipFill>
        <p:spPr>
          <a:xfrm>
            <a:off x="6248475" y="3496250"/>
            <a:ext cx="2834150" cy="1594226"/>
          </a:xfrm>
          <a:prstGeom prst="rect">
            <a:avLst/>
          </a:prstGeom>
          <a:noFill/>
          <a:ln>
            <a:noFill/>
          </a:ln>
        </p:spPr>
      </p:pic>
      <p:sp>
        <p:nvSpPr>
          <p:cNvPr id="175" name="Google Shape;175;p23"/>
          <p:cNvSpPr/>
          <p:nvPr/>
        </p:nvSpPr>
        <p:spPr>
          <a:xfrm rot="1533722">
            <a:off x="6340811" y="3682336"/>
            <a:ext cx="651466" cy="175916"/>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0000"/>
        </a:solidFill>
      </p:bgPr>
    </p:bg>
    <p:spTree>
      <p:nvGrpSpPr>
        <p:cNvPr id="179" name="Shape 179"/>
        <p:cNvGrpSpPr/>
        <p:nvPr/>
      </p:nvGrpSpPr>
      <p:grpSpPr>
        <a:xfrm>
          <a:off x="0" y="0"/>
          <a:ext cx="0" cy="0"/>
          <a:chOff x="0" y="0"/>
          <a:chExt cx="0" cy="0"/>
        </a:xfrm>
      </p:grpSpPr>
      <p:sp>
        <p:nvSpPr>
          <p:cNvPr id="180" name="Google Shape;180;p24"/>
          <p:cNvSpPr txBox="1"/>
          <p:nvPr>
            <p:ph type="title"/>
          </p:nvPr>
        </p:nvSpPr>
        <p:spPr>
          <a:xfrm>
            <a:off x="2959800" y="2155200"/>
            <a:ext cx="3224400" cy="833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500"/>
              <a:t>Any </a:t>
            </a:r>
            <a:r>
              <a:rPr lang="en" sz="4500"/>
              <a:t>questions?</a:t>
            </a:r>
            <a:endParaRPr sz="4500"/>
          </a:p>
        </p:txBody>
      </p:sp>
      <p:pic>
        <p:nvPicPr>
          <p:cNvPr id="181" name="Google Shape;181;p24"/>
          <p:cNvPicPr preferRelativeResize="0"/>
          <p:nvPr/>
        </p:nvPicPr>
        <p:blipFill>
          <a:blip r:embed="rId3">
            <a:alphaModFix/>
          </a:blip>
          <a:stretch>
            <a:fillRect/>
          </a:stretch>
        </p:blipFill>
        <p:spPr>
          <a:xfrm>
            <a:off x="7213251" y="-370724"/>
            <a:ext cx="1776276" cy="17762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0000"/>
        </a:solidFill>
      </p:bgPr>
    </p:bg>
    <p:spTree>
      <p:nvGrpSpPr>
        <p:cNvPr id="66" name="Shape 66"/>
        <p:cNvGrpSpPr/>
        <p:nvPr/>
      </p:nvGrpSpPr>
      <p:grpSpPr>
        <a:xfrm>
          <a:off x="0" y="0"/>
          <a:ext cx="0" cy="0"/>
          <a:chOff x="0" y="0"/>
          <a:chExt cx="0" cy="0"/>
        </a:xfrm>
      </p:grpSpPr>
      <p:pic>
        <p:nvPicPr>
          <p:cNvPr id="67" name="Google Shape;67;p14"/>
          <p:cNvPicPr preferRelativeResize="0"/>
          <p:nvPr/>
        </p:nvPicPr>
        <p:blipFill>
          <a:blip r:embed="rId3">
            <a:alphaModFix/>
          </a:blip>
          <a:stretch>
            <a:fillRect/>
          </a:stretch>
        </p:blipFill>
        <p:spPr>
          <a:xfrm>
            <a:off x="7213251" y="-370724"/>
            <a:ext cx="1776276" cy="1776276"/>
          </a:xfrm>
          <a:prstGeom prst="rect">
            <a:avLst/>
          </a:prstGeom>
          <a:noFill/>
          <a:ln>
            <a:noFill/>
          </a:ln>
        </p:spPr>
      </p:pic>
      <p:pic>
        <p:nvPicPr>
          <p:cNvPr id="68" name="Google Shape;68;p14"/>
          <p:cNvPicPr preferRelativeResize="0"/>
          <p:nvPr/>
        </p:nvPicPr>
        <p:blipFill>
          <a:blip r:embed="rId4">
            <a:alphaModFix/>
          </a:blip>
          <a:stretch>
            <a:fillRect/>
          </a:stretch>
        </p:blipFill>
        <p:spPr>
          <a:xfrm>
            <a:off x="2352125" y="1142800"/>
            <a:ext cx="4439750" cy="3326400"/>
          </a:xfrm>
          <a:prstGeom prst="rect">
            <a:avLst/>
          </a:prstGeom>
          <a:noFill/>
          <a:ln>
            <a:noFill/>
          </a:ln>
        </p:spPr>
      </p:pic>
      <p:sp>
        <p:nvSpPr>
          <p:cNvPr id="69" name="Google Shape;6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we are</a:t>
            </a:r>
            <a:endParaRPr/>
          </a:p>
        </p:txBody>
      </p:sp>
      <p:pic>
        <p:nvPicPr>
          <p:cNvPr id="70" name="Google Shape;70;p14"/>
          <p:cNvPicPr preferRelativeResize="0"/>
          <p:nvPr/>
        </p:nvPicPr>
        <p:blipFill rotWithShape="1">
          <a:blip r:embed="rId5">
            <a:alphaModFix/>
          </a:blip>
          <a:srcRect b="50001" l="15271" r="33739" t="30402"/>
          <a:stretch/>
        </p:blipFill>
        <p:spPr>
          <a:xfrm>
            <a:off x="5243300" y="1850500"/>
            <a:ext cx="1648224" cy="844575"/>
          </a:xfrm>
          <a:prstGeom prst="rect">
            <a:avLst/>
          </a:prstGeom>
          <a:noFill/>
          <a:ln>
            <a:noFill/>
          </a:ln>
        </p:spPr>
      </p:pic>
      <p:pic>
        <p:nvPicPr>
          <p:cNvPr id="71" name="Google Shape;71;p14"/>
          <p:cNvPicPr preferRelativeResize="0"/>
          <p:nvPr/>
        </p:nvPicPr>
        <p:blipFill>
          <a:blip r:embed="rId6">
            <a:alphaModFix/>
          </a:blip>
          <a:stretch>
            <a:fillRect/>
          </a:stretch>
        </p:blipFill>
        <p:spPr>
          <a:xfrm>
            <a:off x="3808112" y="2056652"/>
            <a:ext cx="623988" cy="844575"/>
          </a:xfrm>
          <a:prstGeom prst="rect">
            <a:avLst/>
          </a:prstGeom>
          <a:noFill/>
          <a:ln>
            <a:noFill/>
          </a:ln>
        </p:spPr>
      </p:pic>
      <p:pic>
        <p:nvPicPr>
          <p:cNvPr id="72" name="Google Shape;72;p14"/>
          <p:cNvPicPr preferRelativeResize="0"/>
          <p:nvPr/>
        </p:nvPicPr>
        <p:blipFill>
          <a:blip r:embed="rId7">
            <a:alphaModFix/>
          </a:blip>
          <a:stretch>
            <a:fillRect/>
          </a:stretch>
        </p:blipFill>
        <p:spPr>
          <a:xfrm>
            <a:off x="2753025" y="2056651"/>
            <a:ext cx="772300" cy="1240875"/>
          </a:xfrm>
          <a:prstGeom prst="rect">
            <a:avLst/>
          </a:prstGeom>
          <a:noFill/>
          <a:ln>
            <a:noFill/>
          </a:ln>
        </p:spPr>
      </p:pic>
      <p:pic>
        <p:nvPicPr>
          <p:cNvPr id="73" name="Google Shape;73;p14"/>
          <p:cNvPicPr preferRelativeResize="0"/>
          <p:nvPr/>
        </p:nvPicPr>
        <p:blipFill rotWithShape="1">
          <a:blip r:embed="rId8">
            <a:alphaModFix/>
          </a:blip>
          <a:srcRect b="19794" l="9598" r="9606" t="15476"/>
          <a:stretch/>
        </p:blipFill>
        <p:spPr>
          <a:xfrm>
            <a:off x="4890475" y="2381100"/>
            <a:ext cx="624001" cy="727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0000"/>
        </a:solidFill>
      </p:bgPr>
    </p:bg>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Reviews</a:t>
            </a:r>
            <a:endParaRPr/>
          </a:p>
        </p:txBody>
      </p:sp>
      <p:pic>
        <p:nvPicPr>
          <p:cNvPr id="79" name="Google Shape;79;p15"/>
          <p:cNvPicPr preferRelativeResize="0"/>
          <p:nvPr/>
        </p:nvPicPr>
        <p:blipFill>
          <a:blip r:embed="rId3">
            <a:alphaModFix/>
          </a:blip>
          <a:stretch>
            <a:fillRect/>
          </a:stretch>
        </p:blipFill>
        <p:spPr>
          <a:xfrm>
            <a:off x="7213251" y="-370724"/>
            <a:ext cx="1776276" cy="1776276"/>
          </a:xfrm>
          <a:prstGeom prst="rect">
            <a:avLst/>
          </a:prstGeom>
          <a:noFill/>
          <a:ln>
            <a:noFill/>
          </a:ln>
        </p:spPr>
      </p:pic>
      <p:pic>
        <p:nvPicPr>
          <p:cNvPr id="80" name="Google Shape;80;p15"/>
          <p:cNvPicPr preferRelativeResize="0"/>
          <p:nvPr/>
        </p:nvPicPr>
        <p:blipFill>
          <a:blip r:embed="rId4">
            <a:alphaModFix/>
          </a:blip>
          <a:stretch>
            <a:fillRect/>
          </a:stretch>
        </p:blipFill>
        <p:spPr>
          <a:xfrm>
            <a:off x="1029938" y="3867476"/>
            <a:ext cx="6398299" cy="966650"/>
          </a:xfrm>
          <a:prstGeom prst="rect">
            <a:avLst/>
          </a:prstGeom>
          <a:noFill/>
          <a:ln cap="flat" cmpd="sng" w="28575">
            <a:solidFill>
              <a:srgbClr val="990000"/>
            </a:solidFill>
            <a:prstDash val="solid"/>
            <a:round/>
            <a:headEnd len="sm" w="sm" type="none"/>
            <a:tailEnd len="sm" w="sm" type="none"/>
          </a:ln>
        </p:spPr>
      </p:pic>
      <p:pic>
        <p:nvPicPr>
          <p:cNvPr id="81" name="Google Shape;81;p15"/>
          <p:cNvPicPr preferRelativeResize="0"/>
          <p:nvPr/>
        </p:nvPicPr>
        <p:blipFill>
          <a:blip r:embed="rId5">
            <a:alphaModFix/>
          </a:blip>
          <a:stretch>
            <a:fillRect/>
          </a:stretch>
        </p:blipFill>
        <p:spPr>
          <a:xfrm>
            <a:off x="4993225" y="2002550"/>
            <a:ext cx="4074512" cy="1776274"/>
          </a:xfrm>
          <a:prstGeom prst="rect">
            <a:avLst/>
          </a:prstGeom>
          <a:noFill/>
          <a:ln cap="flat" cmpd="sng" w="28575">
            <a:solidFill>
              <a:srgbClr val="990000"/>
            </a:solidFill>
            <a:prstDash val="solid"/>
            <a:round/>
            <a:headEnd len="sm" w="sm" type="none"/>
            <a:tailEnd len="sm" w="sm" type="none"/>
          </a:ln>
        </p:spPr>
      </p:pic>
      <p:pic>
        <p:nvPicPr>
          <p:cNvPr id="82" name="Google Shape;82;p15"/>
          <p:cNvPicPr preferRelativeResize="0"/>
          <p:nvPr/>
        </p:nvPicPr>
        <p:blipFill rotWithShape="1">
          <a:blip r:embed="rId6">
            <a:alphaModFix/>
          </a:blip>
          <a:srcRect b="0" l="0" r="0" t="0"/>
          <a:stretch/>
        </p:blipFill>
        <p:spPr>
          <a:xfrm>
            <a:off x="1540075" y="947246"/>
            <a:ext cx="5378023" cy="966650"/>
          </a:xfrm>
          <a:prstGeom prst="rect">
            <a:avLst/>
          </a:prstGeom>
          <a:noFill/>
          <a:ln cap="flat" cmpd="sng" w="28575">
            <a:solidFill>
              <a:srgbClr val="990000"/>
            </a:solidFill>
            <a:prstDash val="solid"/>
            <a:round/>
            <a:headEnd len="sm" w="sm" type="none"/>
            <a:tailEnd len="sm" w="sm" type="none"/>
          </a:ln>
        </p:spPr>
      </p:pic>
      <p:pic>
        <p:nvPicPr>
          <p:cNvPr id="83" name="Google Shape;83;p15"/>
          <p:cNvPicPr preferRelativeResize="0"/>
          <p:nvPr/>
        </p:nvPicPr>
        <p:blipFill>
          <a:blip r:embed="rId7">
            <a:alphaModFix/>
          </a:blip>
          <a:stretch>
            <a:fillRect/>
          </a:stretch>
        </p:blipFill>
        <p:spPr>
          <a:xfrm>
            <a:off x="46250" y="2002555"/>
            <a:ext cx="4886851" cy="1689470"/>
          </a:xfrm>
          <a:prstGeom prst="rect">
            <a:avLst/>
          </a:prstGeom>
          <a:noFill/>
          <a:ln cap="flat" cmpd="sng" w="28575">
            <a:solidFill>
              <a:srgbClr val="990000"/>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0000"/>
        </a:solidFill>
      </p:bgPr>
    </p:bg>
    <p:spTree>
      <p:nvGrpSpPr>
        <p:cNvPr id="87" name="Shape 87"/>
        <p:cNvGrpSpPr/>
        <p:nvPr/>
      </p:nvGrpSpPr>
      <p:grpSpPr>
        <a:xfrm>
          <a:off x="0" y="0"/>
          <a:ext cx="0" cy="0"/>
          <a:chOff x="0" y="0"/>
          <a:chExt cx="0" cy="0"/>
        </a:xfrm>
      </p:grpSpPr>
      <p:sp>
        <p:nvSpPr>
          <p:cNvPr id="88" name="Google Shape;8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current problem?</a:t>
            </a:r>
            <a:endParaRPr/>
          </a:p>
        </p:txBody>
      </p:sp>
      <p:sp>
        <p:nvSpPr>
          <p:cNvPr id="89" name="Google Shape;89;p16"/>
          <p:cNvSpPr txBox="1"/>
          <p:nvPr>
            <p:ph idx="1" type="body"/>
          </p:nvPr>
        </p:nvSpPr>
        <p:spPr>
          <a:xfrm>
            <a:off x="311700" y="1139625"/>
            <a:ext cx="5292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Not user-friendly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Battery life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Not cheap</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Connection to tools &amp; phones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Chatbot </a:t>
            </a:r>
            <a:endParaRPr>
              <a:solidFill>
                <a:schemeClr val="dk1"/>
              </a:solidFill>
            </a:endParaRPr>
          </a:p>
        </p:txBody>
      </p:sp>
      <p:pic>
        <p:nvPicPr>
          <p:cNvPr id="90" name="Google Shape;90;p16"/>
          <p:cNvPicPr preferRelativeResize="0"/>
          <p:nvPr/>
        </p:nvPicPr>
        <p:blipFill>
          <a:blip r:embed="rId3">
            <a:alphaModFix/>
          </a:blip>
          <a:stretch>
            <a:fillRect/>
          </a:stretch>
        </p:blipFill>
        <p:spPr>
          <a:xfrm>
            <a:off x="7479175" y="-370725"/>
            <a:ext cx="1510349" cy="1510349"/>
          </a:xfrm>
          <a:prstGeom prst="rect">
            <a:avLst/>
          </a:prstGeom>
          <a:noFill/>
          <a:ln>
            <a:noFill/>
          </a:ln>
        </p:spPr>
      </p:pic>
      <p:pic>
        <p:nvPicPr>
          <p:cNvPr id="91" name="Google Shape;91;p16"/>
          <p:cNvPicPr preferRelativeResize="0"/>
          <p:nvPr/>
        </p:nvPicPr>
        <p:blipFill>
          <a:blip r:embed="rId4">
            <a:alphaModFix/>
          </a:blip>
          <a:stretch>
            <a:fillRect/>
          </a:stretch>
        </p:blipFill>
        <p:spPr>
          <a:xfrm>
            <a:off x="5292300" y="2571755"/>
            <a:ext cx="3539999" cy="2283870"/>
          </a:xfrm>
          <a:prstGeom prst="rect">
            <a:avLst/>
          </a:prstGeom>
          <a:noFill/>
          <a:ln cap="flat" cmpd="sng" w="28575">
            <a:solidFill>
              <a:srgbClr val="990000"/>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0000"/>
        </a:solidFill>
      </p:bgPr>
    </p:bg>
    <p:spTree>
      <p:nvGrpSpPr>
        <p:cNvPr id="95" name="Shape 95"/>
        <p:cNvGrpSpPr/>
        <p:nvPr/>
      </p:nvGrpSpPr>
      <p:grpSpPr>
        <a:xfrm>
          <a:off x="0" y="0"/>
          <a:ext cx="0" cy="0"/>
          <a:chOff x="0" y="0"/>
          <a:chExt cx="0" cy="0"/>
        </a:xfrm>
      </p:grpSpPr>
      <p:sp>
        <p:nvSpPr>
          <p:cNvPr id="96" name="Google Shape;96;p17"/>
          <p:cNvSpPr txBox="1"/>
          <p:nvPr>
            <p:ph type="title"/>
          </p:nvPr>
        </p:nvSpPr>
        <p:spPr>
          <a:xfrm>
            <a:off x="81500" y="71675"/>
            <a:ext cx="1408800" cy="572700"/>
          </a:xfrm>
          <a:prstGeom prst="rect">
            <a:avLst/>
          </a:prstGeom>
          <a:ln cap="flat" cmpd="sng" w="19050">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Prototype</a:t>
            </a:r>
            <a:endParaRPr/>
          </a:p>
        </p:txBody>
      </p:sp>
      <p:pic>
        <p:nvPicPr>
          <p:cNvPr id="97" name="Google Shape;97;p17"/>
          <p:cNvPicPr preferRelativeResize="0"/>
          <p:nvPr/>
        </p:nvPicPr>
        <p:blipFill rotWithShape="1">
          <a:blip r:embed="rId3">
            <a:alphaModFix/>
          </a:blip>
          <a:srcRect b="690" l="15386" r="14989" t="680"/>
          <a:stretch/>
        </p:blipFill>
        <p:spPr>
          <a:xfrm>
            <a:off x="3169625" y="222500"/>
            <a:ext cx="2562251" cy="4698475"/>
          </a:xfrm>
          <a:prstGeom prst="rect">
            <a:avLst/>
          </a:prstGeom>
          <a:noFill/>
          <a:ln>
            <a:noFill/>
          </a:ln>
        </p:spPr>
      </p:pic>
      <p:cxnSp>
        <p:nvCxnSpPr>
          <p:cNvPr id="98" name="Google Shape;98;p17"/>
          <p:cNvCxnSpPr/>
          <p:nvPr/>
        </p:nvCxnSpPr>
        <p:spPr>
          <a:xfrm rot="10800000">
            <a:off x="1907525" y="1575275"/>
            <a:ext cx="1489800" cy="237300"/>
          </a:xfrm>
          <a:prstGeom prst="straightConnector1">
            <a:avLst/>
          </a:prstGeom>
          <a:noFill/>
          <a:ln cap="flat" cmpd="sng" w="28575">
            <a:solidFill>
              <a:srgbClr val="000000"/>
            </a:solidFill>
            <a:prstDash val="solid"/>
            <a:round/>
            <a:headEnd len="med" w="med" type="none"/>
            <a:tailEnd len="med" w="med" type="none"/>
          </a:ln>
        </p:spPr>
      </p:cxnSp>
      <p:cxnSp>
        <p:nvCxnSpPr>
          <p:cNvPr id="99" name="Google Shape;99;p17"/>
          <p:cNvCxnSpPr/>
          <p:nvPr/>
        </p:nvCxnSpPr>
        <p:spPr>
          <a:xfrm rot="10800000">
            <a:off x="1233650" y="2524350"/>
            <a:ext cx="2173200" cy="47400"/>
          </a:xfrm>
          <a:prstGeom prst="straightConnector1">
            <a:avLst/>
          </a:prstGeom>
          <a:noFill/>
          <a:ln cap="flat" cmpd="sng" w="28575">
            <a:solidFill>
              <a:srgbClr val="000000"/>
            </a:solidFill>
            <a:prstDash val="solid"/>
            <a:round/>
            <a:headEnd len="med" w="med" type="none"/>
            <a:tailEnd len="med" w="med" type="none"/>
          </a:ln>
        </p:spPr>
      </p:cxnSp>
      <p:cxnSp>
        <p:nvCxnSpPr>
          <p:cNvPr id="100" name="Google Shape;100;p17"/>
          <p:cNvCxnSpPr/>
          <p:nvPr/>
        </p:nvCxnSpPr>
        <p:spPr>
          <a:xfrm rot="10800000">
            <a:off x="2295775" y="3431500"/>
            <a:ext cx="1101600" cy="22800"/>
          </a:xfrm>
          <a:prstGeom prst="straightConnector1">
            <a:avLst/>
          </a:prstGeom>
          <a:noFill/>
          <a:ln cap="flat" cmpd="sng" w="28575">
            <a:solidFill>
              <a:srgbClr val="000000"/>
            </a:solidFill>
            <a:prstDash val="solid"/>
            <a:round/>
            <a:headEnd len="med" w="med" type="none"/>
            <a:tailEnd len="med" w="med" type="none"/>
          </a:ln>
        </p:spPr>
      </p:cxnSp>
      <p:cxnSp>
        <p:nvCxnSpPr>
          <p:cNvPr id="101" name="Google Shape;101;p17"/>
          <p:cNvCxnSpPr/>
          <p:nvPr/>
        </p:nvCxnSpPr>
        <p:spPr>
          <a:xfrm>
            <a:off x="4507675" y="2846988"/>
            <a:ext cx="2059200" cy="332100"/>
          </a:xfrm>
          <a:prstGeom prst="straightConnector1">
            <a:avLst/>
          </a:prstGeom>
          <a:noFill/>
          <a:ln cap="flat" cmpd="sng" w="28575">
            <a:solidFill>
              <a:srgbClr val="000000"/>
            </a:solidFill>
            <a:prstDash val="solid"/>
            <a:round/>
            <a:headEnd len="med" w="med" type="none"/>
            <a:tailEnd len="med" w="med" type="none"/>
          </a:ln>
        </p:spPr>
      </p:cxnSp>
      <p:cxnSp>
        <p:nvCxnSpPr>
          <p:cNvPr id="102" name="Google Shape;102;p17"/>
          <p:cNvCxnSpPr/>
          <p:nvPr/>
        </p:nvCxnSpPr>
        <p:spPr>
          <a:xfrm flipH="1" rot="10800000">
            <a:off x="5485125" y="1282825"/>
            <a:ext cx="1594200" cy="446100"/>
          </a:xfrm>
          <a:prstGeom prst="straightConnector1">
            <a:avLst/>
          </a:prstGeom>
          <a:noFill/>
          <a:ln cap="flat" cmpd="sng" w="28575">
            <a:solidFill>
              <a:srgbClr val="000000"/>
            </a:solidFill>
            <a:prstDash val="solid"/>
            <a:round/>
            <a:headEnd len="med" w="med" type="none"/>
            <a:tailEnd len="med" w="med" type="none"/>
          </a:ln>
        </p:spPr>
      </p:cxnSp>
      <p:cxnSp>
        <p:nvCxnSpPr>
          <p:cNvPr id="103" name="Google Shape;103;p17"/>
          <p:cNvCxnSpPr/>
          <p:nvPr/>
        </p:nvCxnSpPr>
        <p:spPr>
          <a:xfrm>
            <a:off x="5485125" y="3444825"/>
            <a:ext cx="1164300" cy="208200"/>
          </a:xfrm>
          <a:prstGeom prst="straightConnector1">
            <a:avLst/>
          </a:prstGeom>
          <a:noFill/>
          <a:ln cap="flat" cmpd="sng" w="28575">
            <a:solidFill>
              <a:srgbClr val="000000"/>
            </a:solidFill>
            <a:prstDash val="solid"/>
            <a:round/>
            <a:headEnd len="med" w="med" type="none"/>
            <a:tailEnd len="med" w="med" type="none"/>
          </a:ln>
        </p:spPr>
      </p:cxnSp>
      <p:cxnSp>
        <p:nvCxnSpPr>
          <p:cNvPr id="104" name="Google Shape;104;p17"/>
          <p:cNvCxnSpPr/>
          <p:nvPr/>
        </p:nvCxnSpPr>
        <p:spPr>
          <a:xfrm flipH="1" rot="10800000">
            <a:off x="5504125" y="2439050"/>
            <a:ext cx="1926300" cy="142200"/>
          </a:xfrm>
          <a:prstGeom prst="straightConnector1">
            <a:avLst/>
          </a:prstGeom>
          <a:noFill/>
          <a:ln cap="flat" cmpd="sng" w="28575">
            <a:solidFill>
              <a:srgbClr val="000000"/>
            </a:solidFill>
            <a:prstDash val="solid"/>
            <a:round/>
            <a:headEnd len="med" w="med" type="none"/>
            <a:tailEnd len="med" w="med" type="none"/>
          </a:ln>
        </p:spPr>
      </p:cxnSp>
      <p:cxnSp>
        <p:nvCxnSpPr>
          <p:cNvPr id="105" name="Google Shape;105;p17"/>
          <p:cNvCxnSpPr/>
          <p:nvPr/>
        </p:nvCxnSpPr>
        <p:spPr>
          <a:xfrm rot="10800000">
            <a:off x="2809100" y="711625"/>
            <a:ext cx="1565700" cy="702300"/>
          </a:xfrm>
          <a:prstGeom prst="straightConnector1">
            <a:avLst/>
          </a:prstGeom>
          <a:noFill/>
          <a:ln cap="flat" cmpd="sng" w="28575">
            <a:solidFill>
              <a:srgbClr val="000000"/>
            </a:solidFill>
            <a:prstDash val="solid"/>
            <a:round/>
            <a:headEnd len="med" w="med" type="none"/>
            <a:tailEnd len="med" w="med" type="none"/>
          </a:ln>
        </p:spPr>
      </p:cxnSp>
      <p:cxnSp>
        <p:nvCxnSpPr>
          <p:cNvPr id="106" name="Google Shape;106;p17"/>
          <p:cNvCxnSpPr>
            <a:endCxn id="107" idx="3"/>
          </p:cNvCxnSpPr>
          <p:nvPr/>
        </p:nvCxnSpPr>
        <p:spPr>
          <a:xfrm flipH="1">
            <a:off x="1437500" y="3667225"/>
            <a:ext cx="2880300" cy="1121400"/>
          </a:xfrm>
          <a:prstGeom prst="straightConnector1">
            <a:avLst/>
          </a:prstGeom>
          <a:noFill/>
          <a:ln cap="flat" cmpd="sng" w="28575">
            <a:solidFill>
              <a:srgbClr val="000000"/>
            </a:solidFill>
            <a:prstDash val="solid"/>
            <a:round/>
            <a:headEnd len="med" w="med" type="none"/>
            <a:tailEnd len="med" w="med" type="none"/>
          </a:ln>
        </p:spPr>
      </p:cxnSp>
      <p:sp>
        <p:nvSpPr>
          <p:cNvPr id="108" name="Google Shape;108;p17"/>
          <p:cNvSpPr txBox="1"/>
          <p:nvPr/>
        </p:nvSpPr>
        <p:spPr>
          <a:xfrm>
            <a:off x="1909613" y="443425"/>
            <a:ext cx="12147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verage"/>
                <a:ea typeface="Average"/>
                <a:cs typeface="Average"/>
                <a:sym typeface="Average"/>
              </a:rPr>
              <a:t>Tracking</a:t>
            </a:r>
            <a:endParaRPr sz="1500">
              <a:solidFill>
                <a:schemeClr val="dk1"/>
              </a:solidFill>
              <a:latin typeface="Average"/>
              <a:ea typeface="Average"/>
              <a:cs typeface="Average"/>
              <a:sym typeface="Average"/>
            </a:endParaRPr>
          </a:p>
          <a:p>
            <a:pPr indent="0" lvl="0" marL="0" rtl="0" algn="l">
              <a:spcBef>
                <a:spcPts val="0"/>
              </a:spcBef>
              <a:spcAft>
                <a:spcPts val="0"/>
              </a:spcAft>
              <a:buNone/>
            </a:pPr>
            <a:r>
              <a:t/>
            </a:r>
            <a:endParaRPr sz="1500">
              <a:solidFill>
                <a:schemeClr val="dk1"/>
              </a:solidFill>
              <a:latin typeface="Average"/>
              <a:ea typeface="Average"/>
              <a:cs typeface="Average"/>
              <a:sym typeface="Average"/>
            </a:endParaRPr>
          </a:p>
        </p:txBody>
      </p:sp>
      <p:sp>
        <p:nvSpPr>
          <p:cNvPr id="109" name="Google Shape;109;p17"/>
          <p:cNvSpPr txBox="1"/>
          <p:nvPr/>
        </p:nvSpPr>
        <p:spPr>
          <a:xfrm>
            <a:off x="871725" y="1328225"/>
            <a:ext cx="14598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verage"/>
                <a:ea typeface="Average"/>
                <a:cs typeface="Average"/>
                <a:sym typeface="Average"/>
              </a:rPr>
              <a:t>Battery life*</a:t>
            </a:r>
            <a:endParaRPr sz="1500">
              <a:solidFill>
                <a:schemeClr val="dk1"/>
              </a:solidFill>
              <a:latin typeface="Average"/>
              <a:ea typeface="Average"/>
              <a:cs typeface="Average"/>
              <a:sym typeface="Average"/>
            </a:endParaRPr>
          </a:p>
        </p:txBody>
      </p:sp>
      <p:sp>
        <p:nvSpPr>
          <p:cNvPr id="110" name="Google Shape;110;p17"/>
          <p:cNvSpPr txBox="1"/>
          <p:nvPr/>
        </p:nvSpPr>
        <p:spPr>
          <a:xfrm>
            <a:off x="1490300" y="3192925"/>
            <a:ext cx="996300" cy="2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verage"/>
                <a:ea typeface="Average"/>
                <a:cs typeface="Average"/>
                <a:sym typeface="Average"/>
              </a:rPr>
              <a:t>Projects</a:t>
            </a:r>
            <a:endParaRPr sz="1500">
              <a:solidFill>
                <a:schemeClr val="dk1"/>
              </a:solidFill>
              <a:latin typeface="Average"/>
              <a:ea typeface="Average"/>
              <a:cs typeface="Average"/>
              <a:sym typeface="Average"/>
            </a:endParaRPr>
          </a:p>
        </p:txBody>
      </p:sp>
      <p:sp>
        <p:nvSpPr>
          <p:cNvPr id="111" name="Google Shape;111;p17"/>
          <p:cNvSpPr txBox="1"/>
          <p:nvPr/>
        </p:nvSpPr>
        <p:spPr>
          <a:xfrm>
            <a:off x="35150" y="4527150"/>
            <a:ext cx="1501500" cy="1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verage"/>
                <a:ea typeface="Average"/>
                <a:cs typeface="Average"/>
                <a:sym typeface="Average"/>
              </a:rPr>
              <a:t>Data collection</a:t>
            </a:r>
            <a:endParaRPr sz="1500">
              <a:solidFill>
                <a:schemeClr val="dk1"/>
              </a:solidFill>
              <a:latin typeface="Average"/>
              <a:ea typeface="Average"/>
              <a:cs typeface="Average"/>
              <a:sym typeface="Average"/>
            </a:endParaRPr>
          </a:p>
        </p:txBody>
      </p:sp>
      <p:sp>
        <p:nvSpPr>
          <p:cNvPr id="112" name="Google Shape;112;p17"/>
          <p:cNvSpPr txBox="1"/>
          <p:nvPr/>
        </p:nvSpPr>
        <p:spPr>
          <a:xfrm>
            <a:off x="7164850" y="1319100"/>
            <a:ext cx="1119900" cy="2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
        <p:nvSpPr>
          <p:cNvPr id="113" name="Google Shape;113;p17"/>
          <p:cNvSpPr txBox="1"/>
          <p:nvPr/>
        </p:nvSpPr>
        <p:spPr>
          <a:xfrm>
            <a:off x="7487500" y="2391500"/>
            <a:ext cx="996300" cy="2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
        <p:nvSpPr>
          <p:cNvPr id="114" name="Google Shape;114;p17"/>
          <p:cNvSpPr txBox="1"/>
          <p:nvPr/>
        </p:nvSpPr>
        <p:spPr>
          <a:xfrm>
            <a:off x="6515825" y="3033450"/>
            <a:ext cx="1303200" cy="2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verage"/>
                <a:ea typeface="Average"/>
                <a:cs typeface="Average"/>
                <a:sym typeface="Average"/>
              </a:rPr>
              <a:t>Tool locking</a:t>
            </a:r>
            <a:endParaRPr sz="1500">
              <a:solidFill>
                <a:schemeClr val="dk1"/>
              </a:solidFill>
              <a:latin typeface="Average"/>
              <a:ea typeface="Average"/>
              <a:cs typeface="Average"/>
              <a:sym typeface="Average"/>
            </a:endParaRPr>
          </a:p>
        </p:txBody>
      </p:sp>
      <p:sp>
        <p:nvSpPr>
          <p:cNvPr id="115" name="Google Shape;115;p17"/>
          <p:cNvSpPr txBox="1"/>
          <p:nvPr/>
        </p:nvSpPr>
        <p:spPr>
          <a:xfrm>
            <a:off x="6566875" y="3462175"/>
            <a:ext cx="1710900" cy="2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verage"/>
                <a:ea typeface="Average"/>
                <a:cs typeface="Average"/>
                <a:sym typeface="Average"/>
              </a:rPr>
              <a:t>Community page* </a:t>
            </a:r>
            <a:endParaRPr sz="1500">
              <a:solidFill>
                <a:schemeClr val="dk1"/>
              </a:solidFill>
              <a:latin typeface="Average"/>
              <a:ea typeface="Average"/>
              <a:cs typeface="Average"/>
              <a:sym typeface="Average"/>
            </a:endParaRPr>
          </a:p>
        </p:txBody>
      </p:sp>
      <p:sp>
        <p:nvSpPr>
          <p:cNvPr id="116" name="Google Shape;116;p17"/>
          <p:cNvSpPr txBox="1"/>
          <p:nvPr/>
        </p:nvSpPr>
        <p:spPr>
          <a:xfrm>
            <a:off x="81500" y="2284650"/>
            <a:ext cx="15942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verage"/>
                <a:ea typeface="Average"/>
                <a:cs typeface="Average"/>
                <a:sym typeface="Average"/>
              </a:rPr>
              <a:t>Tool settings </a:t>
            </a:r>
            <a:endParaRPr sz="1500">
              <a:solidFill>
                <a:schemeClr val="dk1"/>
              </a:solidFill>
              <a:latin typeface="Average"/>
              <a:ea typeface="Average"/>
              <a:cs typeface="Average"/>
              <a:sym typeface="Average"/>
            </a:endParaRPr>
          </a:p>
        </p:txBody>
      </p:sp>
      <p:sp>
        <p:nvSpPr>
          <p:cNvPr id="117" name="Google Shape;117;p17"/>
          <p:cNvSpPr txBox="1"/>
          <p:nvPr/>
        </p:nvSpPr>
        <p:spPr>
          <a:xfrm>
            <a:off x="7018100" y="1041000"/>
            <a:ext cx="13032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verage"/>
                <a:ea typeface="Average"/>
                <a:cs typeface="Average"/>
                <a:sym typeface="Average"/>
              </a:rPr>
              <a:t>Maintenance</a:t>
            </a:r>
            <a:endParaRPr sz="1500">
              <a:solidFill>
                <a:schemeClr val="dk1"/>
              </a:solidFill>
              <a:latin typeface="Average"/>
              <a:ea typeface="Average"/>
              <a:cs typeface="Average"/>
              <a:sym typeface="Average"/>
            </a:endParaRPr>
          </a:p>
        </p:txBody>
      </p:sp>
      <p:sp>
        <p:nvSpPr>
          <p:cNvPr id="118" name="Google Shape;118;p17"/>
          <p:cNvSpPr txBox="1"/>
          <p:nvPr/>
        </p:nvSpPr>
        <p:spPr>
          <a:xfrm>
            <a:off x="7430425" y="2239700"/>
            <a:ext cx="12147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verage"/>
                <a:ea typeface="Average"/>
                <a:cs typeface="Average"/>
                <a:sym typeface="Average"/>
              </a:rPr>
              <a:t>Repairs*</a:t>
            </a:r>
            <a:endParaRPr sz="1500">
              <a:solidFill>
                <a:schemeClr val="dk1"/>
              </a:solidFill>
              <a:latin typeface="Average"/>
              <a:ea typeface="Average"/>
              <a:cs typeface="Average"/>
              <a:sym typeface="Average"/>
            </a:endParaRPr>
          </a:p>
        </p:txBody>
      </p:sp>
      <p:cxnSp>
        <p:nvCxnSpPr>
          <p:cNvPr id="119" name="Google Shape;119;p17"/>
          <p:cNvCxnSpPr/>
          <p:nvPr/>
        </p:nvCxnSpPr>
        <p:spPr>
          <a:xfrm flipH="1" rot="10800000">
            <a:off x="5504125" y="4545750"/>
            <a:ext cx="607500" cy="23700"/>
          </a:xfrm>
          <a:prstGeom prst="straightConnector1">
            <a:avLst/>
          </a:prstGeom>
          <a:noFill/>
          <a:ln cap="flat" cmpd="sng" w="28575">
            <a:solidFill>
              <a:srgbClr val="000000"/>
            </a:solidFill>
            <a:prstDash val="solid"/>
            <a:round/>
            <a:headEnd len="med" w="med" type="none"/>
            <a:tailEnd len="med" w="med" type="none"/>
          </a:ln>
        </p:spPr>
      </p:cxnSp>
      <p:sp>
        <p:nvSpPr>
          <p:cNvPr id="120" name="Google Shape;120;p17"/>
          <p:cNvSpPr txBox="1"/>
          <p:nvPr/>
        </p:nvSpPr>
        <p:spPr>
          <a:xfrm>
            <a:off x="6054425" y="4329350"/>
            <a:ext cx="2059200" cy="2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verage"/>
                <a:ea typeface="Average"/>
                <a:cs typeface="Average"/>
                <a:sym typeface="Average"/>
              </a:rPr>
              <a:t>Direct customer care*</a:t>
            </a:r>
            <a:endParaRPr sz="1500">
              <a:solidFill>
                <a:schemeClr val="dk1"/>
              </a:solidFill>
              <a:latin typeface="Average"/>
              <a:ea typeface="Average"/>
              <a:cs typeface="Average"/>
              <a:sym typeface="Average"/>
            </a:endParaRPr>
          </a:p>
        </p:txBody>
      </p:sp>
      <p:sp>
        <p:nvSpPr>
          <p:cNvPr id="121" name="Google Shape;121;p17"/>
          <p:cNvSpPr txBox="1"/>
          <p:nvPr/>
        </p:nvSpPr>
        <p:spPr>
          <a:xfrm>
            <a:off x="434575" y="1510650"/>
            <a:ext cx="2157900" cy="8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 shows time of use left on batteries </a:t>
            </a:r>
            <a:endParaRPr sz="1000">
              <a:solidFill>
                <a:schemeClr val="dk1"/>
              </a:solidFill>
              <a:latin typeface="Average"/>
              <a:ea typeface="Average"/>
              <a:cs typeface="Average"/>
              <a:sym typeface="Average"/>
            </a:endParaRPr>
          </a:p>
          <a:p>
            <a:pPr indent="0" lvl="0" marL="0" rtl="0" algn="l">
              <a:spcBef>
                <a:spcPts val="0"/>
              </a:spcBef>
              <a:spcAft>
                <a:spcPts val="0"/>
              </a:spcAft>
              <a:buNone/>
            </a:pPr>
            <a:r>
              <a:rPr lang="en" sz="1000">
                <a:solidFill>
                  <a:schemeClr val="dk1"/>
                </a:solidFill>
                <a:latin typeface="Average"/>
                <a:ea typeface="Average"/>
                <a:cs typeface="Average"/>
                <a:sym typeface="Average"/>
              </a:rPr>
              <a:t>- time instead of battery percentage </a:t>
            </a:r>
            <a:endParaRPr sz="1000">
              <a:solidFill>
                <a:schemeClr val="dk1"/>
              </a:solidFill>
              <a:latin typeface="Average"/>
              <a:ea typeface="Average"/>
              <a:cs typeface="Average"/>
              <a:sym typeface="Average"/>
            </a:endParaRPr>
          </a:p>
          <a:p>
            <a:pPr indent="0" lvl="0" marL="0" rtl="0" algn="l">
              <a:spcBef>
                <a:spcPts val="0"/>
              </a:spcBef>
              <a:spcAft>
                <a:spcPts val="0"/>
              </a:spcAft>
              <a:buNone/>
            </a:pPr>
            <a:r>
              <a:rPr lang="en" sz="1000">
                <a:solidFill>
                  <a:schemeClr val="dk1"/>
                </a:solidFill>
                <a:latin typeface="Average"/>
                <a:ea typeface="Average"/>
                <a:cs typeface="Average"/>
                <a:sym typeface="Average"/>
              </a:rPr>
              <a:t>- increased productivity</a:t>
            </a:r>
            <a:endParaRPr sz="1000">
              <a:solidFill>
                <a:schemeClr val="dk1"/>
              </a:solidFill>
              <a:latin typeface="Average"/>
              <a:ea typeface="Average"/>
              <a:cs typeface="Average"/>
              <a:sym typeface="Average"/>
            </a:endParaRPr>
          </a:p>
        </p:txBody>
      </p:sp>
      <p:sp>
        <p:nvSpPr>
          <p:cNvPr id="122" name="Google Shape;122;p17"/>
          <p:cNvSpPr txBox="1"/>
          <p:nvPr/>
        </p:nvSpPr>
        <p:spPr>
          <a:xfrm>
            <a:off x="6958825" y="1318500"/>
            <a:ext cx="2157900" cy="9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Average"/>
              <a:ea typeface="Average"/>
              <a:cs typeface="Average"/>
              <a:sym typeface="Average"/>
            </a:endParaRPr>
          </a:p>
        </p:txBody>
      </p:sp>
      <p:sp>
        <p:nvSpPr>
          <p:cNvPr id="123" name="Google Shape;123;p17"/>
          <p:cNvSpPr txBox="1"/>
          <p:nvPr/>
        </p:nvSpPr>
        <p:spPr>
          <a:xfrm>
            <a:off x="6557500" y="3663175"/>
            <a:ext cx="2334600" cy="3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 </a:t>
            </a:r>
            <a:r>
              <a:rPr lang="en" sz="1000">
                <a:solidFill>
                  <a:schemeClr val="dk1"/>
                </a:solidFill>
                <a:latin typeface="Average"/>
                <a:ea typeface="Average"/>
                <a:cs typeface="Average"/>
                <a:sym typeface="Average"/>
              </a:rPr>
              <a:t>Engage with others that use the one2key app, to </a:t>
            </a:r>
            <a:r>
              <a:rPr lang="en" sz="1000">
                <a:solidFill>
                  <a:schemeClr val="dk1"/>
                </a:solidFill>
                <a:latin typeface="Average"/>
                <a:ea typeface="Average"/>
                <a:cs typeface="Average"/>
                <a:sym typeface="Average"/>
              </a:rPr>
              <a:t>find</a:t>
            </a:r>
            <a:r>
              <a:rPr lang="en" sz="1000">
                <a:solidFill>
                  <a:schemeClr val="dk1"/>
                </a:solidFill>
                <a:latin typeface="Average"/>
                <a:ea typeface="Average"/>
                <a:cs typeface="Average"/>
                <a:sym typeface="Average"/>
              </a:rPr>
              <a:t> new DIY projects </a:t>
            </a:r>
            <a:endParaRPr sz="1000">
              <a:solidFill>
                <a:schemeClr val="dk1"/>
              </a:solidFill>
              <a:latin typeface="Average"/>
              <a:ea typeface="Average"/>
              <a:cs typeface="Average"/>
              <a:sym typeface="Average"/>
            </a:endParaRPr>
          </a:p>
          <a:p>
            <a:pPr indent="0" lvl="0" marL="0" rtl="0" algn="l">
              <a:spcBef>
                <a:spcPts val="0"/>
              </a:spcBef>
              <a:spcAft>
                <a:spcPts val="0"/>
              </a:spcAft>
              <a:buNone/>
            </a:pPr>
            <a:r>
              <a:rPr lang="en" sz="1000">
                <a:solidFill>
                  <a:schemeClr val="dk1"/>
                </a:solidFill>
                <a:latin typeface="Average"/>
                <a:ea typeface="Average"/>
                <a:cs typeface="Average"/>
                <a:sym typeface="Average"/>
              </a:rPr>
              <a:t>- </a:t>
            </a:r>
            <a:r>
              <a:rPr lang="en" sz="1000">
                <a:solidFill>
                  <a:schemeClr val="dk1"/>
                </a:solidFill>
                <a:latin typeface="Average"/>
                <a:ea typeface="Average"/>
                <a:cs typeface="Average"/>
                <a:sym typeface="Average"/>
              </a:rPr>
              <a:t>community</a:t>
            </a:r>
            <a:r>
              <a:rPr lang="en" sz="1000">
                <a:solidFill>
                  <a:schemeClr val="dk1"/>
                </a:solidFill>
                <a:latin typeface="Average"/>
                <a:ea typeface="Average"/>
                <a:cs typeface="Average"/>
                <a:sym typeface="Average"/>
              </a:rPr>
              <a:t> members may also help you with problems that you are having</a:t>
            </a:r>
            <a:endParaRPr sz="1000">
              <a:solidFill>
                <a:schemeClr val="dk1"/>
              </a:solidFill>
              <a:latin typeface="Average"/>
              <a:ea typeface="Average"/>
              <a:cs typeface="Average"/>
              <a:sym typeface="Average"/>
            </a:endParaRPr>
          </a:p>
        </p:txBody>
      </p:sp>
      <p:sp>
        <p:nvSpPr>
          <p:cNvPr id="124" name="Google Shape;124;p17"/>
          <p:cNvSpPr txBox="1"/>
          <p:nvPr/>
        </p:nvSpPr>
        <p:spPr>
          <a:xfrm>
            <a:off x="6225550" y="4526750"/>
            <a:ext cx="20592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- 24/7 care service </a:t>
            </a:r>
            <a:endParaRPr sz="1000">
              <a:solidFill>
                <a:schemeClr val="dk1"/>
              </a:solidFill>
              <a:latin typeface="Average"/>
              <a:ea typeface="Average"/>
              <a:cs typeface="Average"/>
              <a:sym typeface="Average"/>
            </a:endParaRPr>
          </a:p>
          <a:p>
            <a:pPr indent="0" lvl="0" marL="0" rtl="0" algn="l">
              <a:spcBef>
                <a:spcPts val="0"/>
              </a:spcBef>
              <a:spcAft>
                <a:spcPts val="0"/>
              </a:spcAft>
              <a:buNone/>
            </a:pPr>
            <a:r>
              <a:rPr lang="en" sz="1000">
                <a:solidFill>
                  <a:schemeClr val="dk1"/>
                </a:solidFill>
                <a:latin typeface="Average"/>
                <a:ea typeface="Average"/>
                <a:cs typeface="Average"/>
                <a:sym typeface="Average"/>
              </a:rPr>
              <a:t>- quick service</a:t>
            </a:r>
            <a:endParaRPr sz="1000">
              <a:solidFill>
                <a:schemeClr val="dk1"/>
              </a:solidFill>
              <a:latin typeface="Average"/>
              <a:ea typeface="Average"/>
              <a:cs typeface="Average"/>
              <a:sym typeface="Average"/>
            </a:endParaRPr>
          </a:p>
          <a:p>
            <a:pPr indent="0" lvl="0" marL="0" rtl="0" algn="l">
              <a:spcBef>
                <a:spcPts val="0"/>
              </a:spcBef>
              <a:spcAft>
                <a:spcPts val="0"/>
              </a:spcAft>
              <a:buNone/>
            </a:pPr>
            <a:r>
              <a:rPr lang="en" sz="1000">
                <a:solidFill>
                  <a:schemeClr val="dk1"/>
                </a:solidFill>
                <a:latin typeface="Average"/>
                <a:ea typeface="Average"/>
                <a:cs typeface="Average"/>
                <a:sym typeface="Average"/>
              </a:rPr>
              <a:t>- text, or on the phone </a:t>
            </a:r>
            <a:endParaRPr sz="1000">
              <a:solidFill>
                <a:schemeClr val="dk1"/>
              </a:solidFill>
              <a:latin typeface="Average"/>
              <a:ea typeface="Average"/>
              <a:cs typeface="Average"/>
              <a:sym typeface="Average"/>
            </a:endParaRPr>
          </a:p>
        </p:txBody>
      </p:sp>
      <p:sp>
        <p:nvSpPr>
          <p:cNvPr id="107" name="Google Shape;107;p17"/>
          <p:cNvSpPr txBox="1"/>
          <p:nvPr/>
        </p:nvSpPr>
        <p:spPr>
          <a:xfrm>
            <a:off x="134300" y="4451725"/>
            <a:ext cx="13032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accent3"/>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0000"/>
        </a:solidFill>
      </p:bgPr>
    </p:bg>
    <p:spTree>
      <p:nvGrpSpPr>
        <p:cNvPr id="128" name="Shape 128"/>
        <p:cNvGrpSpPr/>
        <p:nvPr/>
      </p:nvGrpSpPr>
      <p:grpSpPr>
        <a:xfrm>
          <a:off x="0" y="0"/>
          <a:ext cx="0" cy="0"/>
          <a:chOff x="0" y="0"/>
          <a:chExt cx="0" cy="0"/>
        </a:xfrm>
      </p:grpSpPr>
      <p:sp>
        <p:nvSpPr>
          <p:cNvPr id="129" name="Google Shape;12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would we do different? </a:t>
            </a:r>
            <a:endParaRPr/>
          </a:p>
        </p:txBody>
      </p:sp>
      <p:sp>
        <p:nvSpPr>
          <p:cNvPr id="130" name="Google Shape;130;p18"/>
          <p:cNvSpPr txBox="1"/>
          <p:nvPr>
            <p:ph idx="1" type="body"/>
          </p:nvPr>
        </p:nvSpPr>
        <p:spPr>
          <a:xfrm>
            <a:off x="311700" y="1152475"/>
            <a:ext cx="4743300" cy="3714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lang="en">
                <a:solidFill>
                  <a:schemeClr val="dk1"/>
                </a:solidFill>
              </a:rPr>
              <a:t>App focused for at home and DIY users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Make the app as simple and easy for </a:t>
            </a:r>
            <a:r>
              <a:rPr lang="en">
                <a:solidFill>
                  <a:schemeClr val="dk1"/>
                </a:solidFill>
              </a:rPr>
              <a:t>basics</a:t>
            </a:r>
            <a:r>
              <a:rPr lang="en">
                <a:solidFill>
                  <a:schemeClr val="dk1"/>
                </a:solidFill>
              </a:rPr>
              <a:t> users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Battery life tracking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Time till full/dead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Repairs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Nearby</a:t>
            </a:r>
            <a:r>
              <a:rPr lang="en">
                <a:solidFill>
                  <a:schemeClr val="dk1"/>
                </a:solidFill>
              </a:rPr>
              <a:t> stores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Estimated time until replacement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Community Page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Chat for people doing projects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Ideas and tips on how to use the tools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  Direct Customer care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24/7 text and call center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131" name="Google Shape;131;p18"/>
          <p:cNvPicPr preferRelativeResize="0"/>
          <p:nvPr/>
        </p:nvPicPr>
        <p:blipFill>
          <a:blip r:embed="rId3">
            <a:alphaModFix/>
          </a:blip>
          <a:stretch>
            <a:fillRect/>
          </a:stretch>
        </p:blipFill>
        <p:spPr>
          <a:xfrm>
            <a:off x="7213251" y="-370724"/>
            <a:ext cx="1776276" cy="1776276"/>
          </a:xfrm>
          <a:prstGeom prst="rect">
            <a:avLst/>
          </a:prstGeom>
          <a:noFill/>
          <a:ln>
            <a:noFill/>
          </a:ln>
        </p:spPr>
      </p:pic>
      <p:pic>
        <p:nvPicPr>
          <p:cNvPr id="132" name="Google Shape;132;p18"/>
          <p:cNvPicPr preferRelativeResize="0"/>
          <p:nvPr/>
        </p:nvPicPr>
        <p:blipFill rotWithShape="1">
          <a:blip r:embed="rId4">
            <a:alphaModFix/>
          </a:blip>
          <a:srcRect b="690" l="15386" r="14989" t="680"/>
          <a:stretch/>
        </p:blipFill>
        <p:spPr>
          <a:xfrm>
            <a:off x="5838925" y="976627"/>
            <a:ext cx="2217674" cy="4066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0000"/>
        </a:solidFill>
      </p:bgPr>
    </p:bg>
    <p:spTree>
      <p:nvGrpSpPr>
        <p:cNvPr id="136" name="Shape 136"/>
        <p:cNvGrpSpPr/>
        <p:nvPr/>
      </p:nvGrpSpPr>
      <p:grpSpPr>
        <a:xfrm>
          <a:off x="0" y="0"/>
          <a:ext cx="0" cy="0"/>
          <a:chOff x="0" y="0"/>
          <a:chExt cx="0" cy="0"/>
        </a:xfrm>
      </p:grpSpPr>
      <p:sp>
        <p:nvSpPr>
          <p:cNvPr id="137" name="Google Shape;13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would this help?</a:t>
            </a:r>
            <a:endParaRPr/>
          </a:p>
        </p:txBody>
      </p:sp>
      <p:sp>
        <p:nvSpPr>
          <p:cNvPr id="138" name="Google Shape;138;p19"/>
          <p:cNvSpPr txBox="1"/>
          <p:nvPr>
            <p:ph idx="1" type="body"/>
          </p:nvPr>
        </p:nvSpPr>
        <p:spPr>
          <a:xfrm>
            <a:off x="53200" y="1144750"/>
            <a:ext cx="8670900" cy="1709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People want an </a:t>
            </a:r>
            <a:r>
              <a:rPr b="1" lang="en">
                <a:solidFill>
                  <a:schemeClr val="dk1"/>
                </a:solidFill>
              </a:rPr>
              <a:t>easier </a:t>
            </a:r>
            <a:r>
              <a:rPr lang="en">
                <a:solidFill>
                  <a:schemeClr val="dk1"/>
                </a:solidFill>
              </a:rPr>
              <a:t>way to </a:t>
            </a:r>
            <a:r>
              <a:rPr lang="en">
                <a:solidFill>
                  <a:schemeClr val="dk1"/>
                </a:solidFill>
              </a:rPr>
              <a:t>access</a:t>
            </a:r>
            <a:r>
              <a:rPr lang="en">
                <a:solidFill>
                  <a:schemeClr val="dk1"/>
                </a:solidFill>
              </a:rPr>
              <a:t> their tools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Improves</a:t>
            </a:r>
            <a:r>
              <a:rPr lang="en">
                <a:solidFill>
                  <a:schemeClr val="dk1"/>
                </a:solidFill>
              </a:rPr>
              <a:t> </a:t>
            </a:r>
            <a:r>
              <a:rPr lang="en">
                <a:solidFill>
                  <a:schemeClr val="dk1"/>
                </a:solidFill>
              </a:rPr>
              <a:t>functionality</a:t>
            </a:r>
            <a:r>
              <a:rPr lang="en">
                <a:solidFill>
                  <a:schemeClr val="dk1"/>
                </a:solidFill>
              </a:rPr>
              <a:t> and appeal of ONE-KEY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At home users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Less </a:t>
            </a:r>
            <a:r>
              <a:rPr lang="en">
                <a:solidFill>
                  <a:schemeClr val="dk1"/>
                </a:solidFill>
              </a:rPr>
              <a:t>technologically</a:t>
            </a:r>
            <a:r>
              <a:rPr lang="en">
                <a:solidFill>
                  <a:schemeClr val="dk1"/>
                </a:solidFill>
              </a:rPr>
              <a:t> advanced (older people)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Simple = less </a:t>
            </a:r>
            <a:r>
              <a:rPr lang="en">
                <a:solidFill>
                  <a:schemeClr val="dk1"/>
                </a:solidFill>
              </a:rPr>
              <a:t>compatibility</a:t>
            </a:r>
            <a:r>
              <a:rPr lang="en">
                <a:solidFill>
                  <a:schemeClr val="dk1"/>
                </a:solidFill>
              </a:rPr>
              <a:t> issues with older phones </a:t>
            </a:r>
            <a:endParaRPr>
              <a:solidFill>
                <a:schemeClr val="dk1"/>
              </a:solidFill>
            </a:endParaRPr>
          </a:p>
        </p:txBody>
      </p:sp>
      <p:pic>
        <p:nvPicPr>
          <p:cNvPr id="139" name="Google Shape;139;p19"/>
          <p:cNvPicPr preferRelativeResize="0"/>
          <p:nvPr/>
        </p:nvPicPr>
        <p:blipFill>
          <a:blip r:embed="rId3">
            <a:alphaModFix/>
          </a:blip>
          <a:stretch>
            <a:fillRect/>
          </a:stretch>
        </p:blipFill>
        <p:spPr>
          <a:xfrm>
            <a:off x="7213251" y="-370724"/>
            <a:ext cx="1776276" cy="1776276"/>
          </a:xfrm>
          <a:prstGeom prst="rect">
            <a:avLst/>
          </a:prstGeom>
          <a:noFill/>
          <a:ln>
            <a:noFill/>
          </a:ln>
        </p:spPr>
      </p:pic>
      <p:pic>
        <p:nvPicPr>
          <p:cNvPr id="140" name="Google Shape;140;p19"/>
          <p:cNvPicPr preferRelativeResize="0"/>
          <p:nvPr/>
        </p:nvPicPr>
        <p:blipFill>
          <a:blip r:embed="rId4">
            <a:alphaModFix/>
          </a:blip>
          <a:stretch>
            <a:fillRect/>
          </a:stretch>
        </p:blipFill>
        <p:spPr>
          <a:xfrm>
            <a:off x="6345575" y="1461575"/>
            <a:ext cx="2102600" cy="2102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0000"/>
        </a:solidFill>
      </p:bgPr>
    </p:bg>
    <p:spTree>
      <p:nvGrpSpPr>
        <p:cNvPr id="144" name="Shape 144"/>
        <p:cNvGrpSpPr/>
        <p:nvPr/>
      </p:nvGrpSpPr>
      <p:grpSpPr>
        <a:xfrm>
          <a:off x="0" y="0"/>
          <a:ext cx="0" cy="0"/>
          <a:chOff x="0" y="0"/>
          <a:chExt cx="0" cy="0"/>
        </a:xfrm>
      </p:grpSpPr>
      <p:sp>
        <p:nvSpPr>
          <p:cNvPr id="145" name="Google Shape;14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Market </a:t>
            </a:r>
            <a:r>
              <a:rPr lang="en"/>
              <a:t>Opportunity</a:t>
            </a:r>
            <a:r>
              <a:rPr lang="en"/>
              <a:t> </a:t>
            </a:r>
            <a:endParaRPr/>
          </a:p>
        </p:txBody>
      </p:sp>
      <p:sp>
        <p:nvSpPr>
          <p:cNvPr id="146" name="Google Shape;146;p20"/>
          <p:cNvSpPr txBox="1"/>
          <p:nvPr>
            <p:ph idx="1" type="body"/>
          </p:nvPr>
        </p:nvSpPr>
        <p:spPr>
          <a:xfrm>
            <a:off x="161400" y="1176025"/>
            <a:ext cx="8670900" cy="345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Growing the market segmentation of home users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Influence a rising popularity of advanced DIY</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Current company target market: Construction professionals</a:t>
            </a:r>
            <a:endParaRPr>
              <a:solidFill>
                <a:schemeClr val="dk1"/>
              </a:solidFill>
            </a:endParaRPr>
          </a:p>
          <a:p>
            <a:pPr indent="0" lvl="0" marL="0" rtl="0" algn="l">
              <a:spcBef>
                <a:spcPts val="1200"/>
              </a:spcBef>
              <a:spcAft>
                <a:spcPts val="1200"/>
              </a:spcAft>
              <a:buNone/>
            </a:pPr>
            <a:r>
              <a:rPr lang="en">
                <a:solidFill>
                  <a:schemeClr val="dk1"/>
                </a:solidFill>
              </a:rPr>
              <a:t>Market segmentation our app enhances: At home users</a:t>
            </a:r>
            <a:endParaRPr>
              <a:solidFill>
                <a:schemeClr val="dk1"/>
              </a:solidFill>
            </a:endParaRPr>
          </a:p>
        </p:txBody>
      </p:sp>
      <p:pic>
        <p:nvPicPr>
          <p:cNvPr id="147" name="Google Shape;147;p20"/>
          <p:cNvPicPr preferRelativeResize="0"/>
          <p:nvPr/>
        </p:nvPicPr>
        <p:blipFill>
          <a:blip r:embed="rId3">
            <a:alphaModFix/>
          </a:blip>
          <a:stretch>
            <a:fillRect/>
          </a:stretch>
        </p:blipFill>
        <p:spPr>
          <a:xfrm>
            <a:off x="7213251" y="-370724"/>
            <a:ext cx="1776276" cy="1776276"/>
          </a:xfrm>
          <a:prstGeom prst="rect">
            <a:avLst/>
          </a:prstGeom>
          <a:noFill/>
          <a:ln>
            <a:noFill/>
          </a:ln>
        </p:spPr>
      </p:pic>
      <p:pic>
        <p:nvPicPr>
          <p:cNvPr id="148" name="Google Shape;148;p20"/>
          <p:cNvPicPr preferRelativeResize="0"/>
          <p:nvPr/>
        </p:nvPicPr>
        <p:blipFill>
          <a:blip r:embed="rId4">
            <a:alphaModFix/>
          </a:blip>
          <a:stretch>
            <a:fillRect/>
          </a:stretch>
        </p:blipFill>
        <p:spPr>
          <a:xfrm>
            <a:off x="5863042" y="1017725"/>
            <a:ext cx="2969258" cy="1975900"/>
          </a:xfrm>
          <a:prstGeom prst="rect">
            <a:avLst/>
          </a:prstGeom>
          <a:noFill/>
          <a:ln cap="flat" cmpd="sng" w="76200">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152" name="Shape 152"/>
        <p:cNvGrpSpPr/>
        <p:nvPr/>
      </p:nvGrpSpPr>
      <p:grpSpPr>
        <a:xfrm>
          <a:off x="0" y="0"/>
          <a:ext cx="0" cy="0"/>
          <a:chOff x="0" y="0"/>
          <a:chExt cx="0" cy="0"/>
        </a:xfrm>
      </p:grpSpPr>
      <p:sp>
        <p:nvSpPr>
          <p:cNvPr id="153" name="Google Shape;15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Competition</a:t>
            </a:r>
            <a:endParaRPr/>
          </a:p>
        </p:txBody>
      </p:sp>
      <p:sp>
        <p:nvSpPr>
          <p:cNvPr id="154" name="Google Shape;154;p21"/>
          <p:cNvSpPr txBox="1"/>
          <p:nvPr>
            <p:ph idx="1" type="body"/>
          </p:nvPr>
        </p:nvSpPr>
        <p:spPr>
          <a:xfrm>
            <a:off x="311700" y="1152475"/>
            <a:ext cx="85206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Dewalt</a:t>
            </a:r>
            <a:endParaRPr>
              <a:solidFill>
                <a:schemeClr val="dk1"/>
              </a:solidFill>
            </a:endParaRPr>
          </a:p>
        </p:txBody>
      </p:sp>
      <p:pic>
        <p:nvPicPr>
          <p:cNvPr id="155" name="Google Shape;155;p21"/>
          <p:cNvPicPr preferRelativeResize="0"/>
          <p:nvPr/>
        </p:nvPicPr>
        <p:blipFill>
          <a:blip r:embed="rId3">
            <a:alphaModFix/>
          </a:blip>
          <a:stretch>
            <a:fillRect/>
          </a:stretch>
        </p:blipFill>
        <p:spPr>
          <a:xfrm>
            <a:off x="7213251" y="-370724"/>
            <a:ext cx="1776276" cy="1776276"/>
          </a:xfrm>
          <a:prstGeom prst="rect">
            <a:avLst/>
          </a:prstGeom>
          <a:noFill/>
          <a:ln>
            <a:noFill/>
          </a:ln>
        </p:spPr>
      </p:pic>
      <p:pic>
        <p:nvPicPr>
          <p:cNvPr id="156" name="Google Shape;156;p21"/>
          <p:cNvPicPr preferRelativeResize="0"/>
          <p:nvPr/>
        </p:nvPicPr>
        <p:blipFill rotWithShape="1">
          <a:blip r:embed="rId4">
            <a:alphaModFix/>
          </a:blip>
          <a:srcRect b="0" l="0" r="0" t="33910"/>
          <a:stretch/>
        </p:blipFill>
        <p:spPr>
          <a:xfrm>
            <a:off x="63875" y="2571750"/>
            <a:ext cx="2376149" cy="1387201"/>
          </a:xfrm>
          <a:prstGeom prst="rect">
            <a:avLst/>
          </a:prstGeom>
          <a:noFill/>
          <a:ln cap="flat" cmpd="sng" w="28575">
            <a:solidFill>
              <a:srgbClr val="990000"/>
            </a:solidFill>
            <a:prstDash val="solid"/>
            <a:round/>
            <a:headEnd len="sm" w="sm" type="none"/>
            <a:tailEnd len="sm" w="sm" type="none"/>
          </a:ln>
        </p:spPr>
      </p:pic>
      <p:pic>
        <p:nvPicPr>
          <p:cNvPr id="157" name="Google Shape;157;p21"/>
          <p:cNvPicPr preferRelativeResize="0"/>
          <p:nvPr/>
        </p:nvPicPr>
        <p:blipFill rotWithShape="1">
          <a:blip r:embed="rId5">
            <a:alphaModFix/>
          </a:blip>
          <a:srcRect b="0" l="0" r="0" t="38191"/>
          <a:stretch/>
        </p:blipFill>
        <p:spPr>
          <a:xfrm>
            <a:off x="2490550" y="2571750"/>
            <a:ext cx="2194950" cy="1387200"/>
          </a:xfrm>
          <a:prstGeom prst="rect">
            <a:avLst/>
          </a:prstGeom>
          <a:noFill/>
          <a:ln cap="flat" cmpd="sng" w="28575">
            <a:solidFill>
              <a:srgbClr val="990000"/>
            </a:solidFill>
            <a:prstDash val="solid"/>
            <a:round/>
            <a:headEnd len="sm" w="sm" type="none"/>
            <a:tailEnd len="sm" w="sm" type="none"/>
          </a:ln>
        </p:spPr>
      </p:pic>
      <p:pic>
        <p:nvPicPr>
          <p:cNvPr id="158" name="Google Shape;158;p21"/>
          <p:cNvPicPr preferRelativeResize="0"/>
          <p:nvPr/>
        </p:nvPicPr>
        <p:blipFill rotWithShape="1">
          <a:blip r:embed="rId6">
            <a:alphaModFix/>
          </a:blip>
          <a:srcRect b="0" l="0" r="0" t="31233"/>
          <a:stretch/>
        </p:blipFill>
        <p:spPr>
          <a:xfrm>
            <a:off x="4736025" y="2574857"/>
            <a:ext cx="2194951" cy="1380993"/>
          </a:xfrm>
          <a:prstGeom prst="rect">
            <a:avLst/>
          </a:prstGeom>
          <a:noFill/>
          <a:ln cap="flat" cmpd="sng" w="9525">
            <a:solidFill>
              <a:srgbClr val="990000"/>
            </a:solidFill>
            <a:prstDash val="solid"/>
            <a:round/>
            <a:headEnd len="sm" w="sm" type="none"/>
            <a:tailEnd len="sm" w="sm" type="none"/>
          </a:ln>
        </p:spPr>
      </p:pic>
      <p:pic>
        <p:nvPicPr>
          <p:cNvPr id="159" name="Google Shape;159;p21"/>
          <p:cNvPicPr preferRelativeResize="0"/>
          <p:nvPr/>
        </p:nvPicPr>
        <p:blipFill rotWithShape="1">
          <a:blip r:embed="rId7">
            <a:alphaModFix/>
          </a:blip>
          <a:srcRect b="0" l="6550" r="0" t="37640"/>
          <a:stretch/>
        </p:blipFill>
        <p:spPr>
          <a:xfrm>
            <a:off x="6981500" y="2571750"/>
            <a:ext cx="2141451" cy="138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